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4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144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2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8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4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3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9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8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62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Rectangle 1434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4347" name="Straight Connector 1434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Spaniards ski through Madrid as snow storm kills four | Reuters">
            <a:extLst>
              <a:ext uri="{FF2B5EF4-FFF2-40B4-BE49-F238E27FC236}">
                <a16:creationId xmlns:a16="http://schemas.microsoft.com/office/drawing/2014/main" id="{8939A04B-B79A-06A6-EB71-DE0C0F18EB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t="8716" r="11722" b="-1"/>
          <a:stretch>
            <a:fillRect/>
          </a:stretch>
        </p:blipFill>
        <p:spPr bwMode="auto">
          <a:xfrm>
            <a:off x="21" y="-2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9100E-FEE1-EC9E-DD03-1F1821EF8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2179" y="0"/>
            <a:ext cx="5939821" cy="5233382"/>
          </a:xfrm>
          <a:solidFill>
            <a:schemeClr val="tx2">
              <a:alpha val="46000"/>
            </a:schemeClr>
          </a:solidFill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ro-RO" sz="4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4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Eliminarea ceții din imagini prin morfologie matematică</a:t>
            </a:r>
            <a:endParaRPr lang="en-US" sz="4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8BDF8-F56F-80C9-F00C-DC0DD7FF7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179" y="5234654"/>
            <a:ext cx="5939821" cy="1623334"/>
          </a:xfrm>
          <a:solidFill>
            <a:schemeClr val="tx2">
              <a:alpha val="42000"/>
            </a:schemeClr>
          </a:solidFill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akab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Claudia-Angela</a:t>
            </a:r>
            <a:endParaRPr lang="ro-RO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Ungur Andreea-Cristina</a:t>
            </a:r>
            <a:endParaRPr lang="ro-RO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Vlad Diana-Andreea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4351" name="Straight Connector 14350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14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49014B-8A98-7FF7-34F8-5E8422529558}"/>
              </a:ext>
            </a:extLst>
          </p:cNvPr>
          <p:cNvSpPr txBox="1"/>
          <p:nvPr/>
        </p:nvSpPr>
        <p:spPr>
          <a:xfrm>
            <a:off x="765162" y="261634"/>
            <a:ext cx="73250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Implementare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 &amp;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Interfață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Grafică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AC6E506-E177-C6ED-1380-93D78CC6E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14" y="1209125"/>
                <a:ext cx="6683829" cy="4016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Tehnologii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Python, OpenCV, NumPy,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Tkinter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(GUI), Matplotlib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Funcționalitățile</a:t>
                </a: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Aplicației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Încărcare</a:t>
                </a: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imagine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Suportă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orice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format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uzual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 </a:t>
                </a: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Slider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pentru</a:t>
                </a:r>
                <a:r>
                  <a:rPr kumimoji="0" lang="en-US" altLang="en-US" sz="24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𝐾𝑒𝑟𝑛𝑒𝑙</m:t>
                    </m:r>
                    <m:r>
                      <m:rPr>
                        <m:lit/>
                      </m:rP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𝑆𝑖𝑧𝑒</m:t>
                    </m:r>
                    <m:r>
                      <m:rPr>
                        <m:lit/>
                      </m:rPr>
                      <a:rPr kumimoji="0" lang="ro-RO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 </a:t>
                </a: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Vizual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Afișare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Split-Screen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(Original vs.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Restaurat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timp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real.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Analiză</a:t>
                </a: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1" i="1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Detaliată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Ferestre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pop-up cu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pașii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intermediari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și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AC6E506-E177-C6ED-1380-93D78CC6E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714" y="1209125"/>
                <a:ext cx="6683829" cy="4016484"/>
              </a:xfrm>
              <a:prstGeom prst="rect">
                <a:avLst/>
              </a:prstGeom>
              <a:blipFill>
                <a:blip r:embed="rId2"/>
                <a:stretch>
                  <a:fillRect l="-1460" t="-1821" r="-13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 descr="Python Variables: The Beginner's Guide">
            <a:extLst>
              <a:ext uri="{FF2B5EF4-FFF2-40B4-BE49-F238E27FC236}">
                <a16:creationId xmlns:a16="http://schemas.microsoft.com/office/drawing/2014/main" id="{DF7FCE3A-23FE-401C-7B60-A928B7E9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14" y="707571"/>
            <a:ext cx="5116286" cy="54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85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B1B90-F50C-EE7F-9ABC-20D3E9E0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0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FAFA-3CEA-342F-5FDB-5EA2BB4D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0" t="6571" r="8036" b="6068"/>
          <a:stretch>
            <a:fillRect/>
          </a:stretch>
        </p:blipFill>
        <p:spPr>
          <a:xfrm>
            <a:off x="713102" y="275354"/>
            <a:ext cx="10765796" cy="387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18847FF-BAE7-D012-93EB-DB09052B1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443" y="4644579"/>
                <a:ext cx="12006943" cy="1431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Imaginea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test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tonuri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intrare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Eroziune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Micșorează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luminoase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ro-RO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elimină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detalii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Dilatare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Extinde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luminoase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ro-RO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îngroașă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obiectele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Opening (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Deschidere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Elimină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zgomotul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punctele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albe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și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păstrează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Closing (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Închidere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Umple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găurile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negre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și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unește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apropiate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18847FF-BAE7-D012-93EB-DB09052B1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43" y="4644579"/>
                <a:ext cx="12006943" cy="1431161"/>
              </a:xfrm>
              <a:prstGeom prst="rect">
                <a:avLst/>
              </a:prstGeom>
              <a:blipFill>
                <a:blip r:embed="rId3"/>
                <a:stretch>
                  <a:fillRect l="-355" t="-5106" b="-63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5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D0442-5770-E919-8DCE-C49E26F7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99968"/>
            <a:ext cx="10929257" cy="420526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A655EF9-9316-ABA0-BE5B-0E746A309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7" y="4492313"/>
            <a:ext cx="122464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Analiza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Histogramelor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8D014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prezintă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histogramă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puternic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comprimată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deplasată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stânga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(zona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întunecate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Problema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Identificată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8D014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Lipsa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zona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luminoasă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150)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dinamică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redusă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Detaliile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sunt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ascunse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zonele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întunecate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contrastul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global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foarte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slab din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cauza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condițiilor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atmosferice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1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ABD22-6A30-0EB7-7B6E-6C1CF2D5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4"/>
          <a:stretch>
            <a:fillRect/>
          </a:stretch>
        </p:blipFill>
        <p:spPr>
          <a:xfrm>
            <a:off x="629265" y="0"/>
            <a:ext cx="115627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4162F-72C4-1A31-1477-23097467BCBF}"/>
              </a:ext>
            </a:extLst>
          </p:cNvPr>
          <p:cNvSpPr txBox="1"/>
          <p:nvPr/>
        </p:nvSpPr>
        <p:spPr>
          <a:xfrm>
            <a:off x="6784257" y="777205"/>
            <a:ext cx="204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8D0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Canalul</a:t>
            </a:r>
            <a:r>
              <a:rPr lang="en-US" dirty="0">
                <a:solidFill>
                  <a:srgbClr val="8D0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8D0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întunecat</a:t>
            </a:r>
            <a:r>
              <a:rPr lang="en-US" dirty="0">
                <a:solidFill>
                  <a:srgbClr val="8D0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lumină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reflexia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curățare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DCP).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3448E1B-7B10-0B1D-CCC4-AE0281259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6993" y="1179529"/>
            <a:ext cx="1671484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800" b="0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</a:rPr>
              <a:t>Transmisia inițială</a:t>
            </a:r>
            <a:r>
              <a:rPr kumimoji="0" lang="ro-RO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foarte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luminoasă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brută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643E4-9B8C-5D2C-6DEC-D55D1067EE40}"/>
              </a:ext>
            </a:extLst>
          </p:cNvPr>
          <p:cNvSpPr txBox="1"/>
          <p:nvPr/>
        </p:nvSpPr>
        <p:spPr>
          <a:xfrm>
            <a:off x="-31337" y="3791635"/>
            <a:ext cx="143305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8D0144"/>
                </a:solidFill>
              </a:rPr>
              <a:t>Transmisia r</a:t>
            </a:r>
            <a:r>
              <a:rPr lang="en-US" dirty="0" err="1">
                <a:solidFill>
                  <a:srgbClr val="8D0144"/>
                </a:solidFill>
              </a:rPr>
              <a:t>afinată</a:t>
            </a:r>
            <a:r>
              <a:rPr lang="en-US" b="1" dirty="0">
                <a:solidFill>
                  <a:srgbClr val="8D0144"/>
                </a:solidFill>
              </a:rPr>
              <a:t> </a:t>
            </a:r>
            <a:r>
              <a:rPr lang="ro-RO" dirty="0"/>
              <a:t>e</a:t>
            </a:r>
            <a:r>
              <a:rPr lang="en-US" dirty="0" err="1"/>
              <a:t>ste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netedă</a:t>
            </a:r>
            <a:r>
              <a:rPr lang="en-US" dirty="0"/>
              <a:t>. </a:t>
            </a:r>
            <a:r>
              <a:rPr lang="en-US" dirty="0" err="1"/>
              <a:t>Observați</a:t>
            </a:r>
            <a:r>
              <a:rPr lang="en-US" dirty="0"/>
              <a:t> cum </a:t>
            </a:r>
            <a:r>
              <a:rPr lang="en-US" dirty="0" err="1"/>
              <a:t>cerul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au o </a:t>
            </a:r>
            <a:r>
              <a:rPr lang="en-US" dirty="0" err="1"/>
              <a:t>transmisie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, </a:t>
            </a:r>
            <a:r>
              <a:rPr lang="en-US" dirty="0" err="1"/>
              <a:t>fără</a:t>
            </a:r>
            <a:r>
              <a:rPr lang="en-US" dirty="0"/>
              <a:t> "</a:t>
            </a:r>
            <a:r>
              <a:rPr lang="en-US" dirty="0" err="1"/>
              <a:t>pătrățele</a:t>
            </a:r>
            <a:r>
              <a:rPr lang="en-US" dirty="0"/>
              <a:t>".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72A96-3924-F35F-31C6-A55AC80BCD73}"/>
              </a:ext>
            </a:extLst>
          </p:cNvPr>
          <p:cNvSpPr txBox="1"/>
          <p:nvPr/>
        </p:nvSpPr>
        <p:spPr>
          <a:xfrm>
            <a:off x="8829367" y="4052811"/>
            <a:ext cx="33036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Deși</a:t>
            </a:r>
            <a:r>
              <a:rPr lang="en-US" dirty="0"/>
              <a:t> </a:t>
            </a:r>
            <a:r>
              <a:rPr lang="en-US" dirty="0" err="1"/>
              <a:t>rămâne</a:t>
            </a:r>
            <a:r>
              <a:rPr lang="en-US" dirty="0"/>
              <a:t> o imagine de </a:t>
            </a:r>
            <a:r>
              <a:rPr lang="en-US" dirty="0" err="1"/>
              <a:t>noapte</a:t>
            </a:r>
            <a:r>
              <a:rPr lang="en-US" dirty="0"/>
              <a:t> (</a:t>
            </a:r>
            <a:r>
              <a:rPr lang="en-US" dirty="0" err="1"/>
              <a:t>vârf</a:t>
            </a:r>
            <a:r>
              <a:rPr lang="en-US" dirty="0"/>
              <a:t> pe </a:t>
            </a:r>
            <a:r>
              <a:rPr lang="en-US" dirty="0" err="1"/>
              <a:t>stânga</a:t>
            </a:r>
            <a:r>
              <a:rPr lang="en-US" dirty="0"/>
              <a:t>),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detaliile</a:t>
            </a:r>
            <a:r>
              <a:rPr lang="en-US" dirty="0"/>
              <a:t> </a:t>
            </a:r>
            <a:r>
              <a:rPr lang="en-US" dirty="0" err="1"/>
              <a:t>bărcilor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bine definite </a:t>
            </a:r>
            <a:r>
              <a:rPr lang="en-US" dirty="0" err="1"/>
              <a:t>față</a:t>
            </a:r>
            <a:r>
              <a:rPr lang="en-US" dirty="0"/>
              <a:t> de fundal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C0BB0-86CC-8816-865F-AAA633A45275}"/>
              </a:ext>
            </a:extLst>
          </p:cNvPr>
          <p:cNvSpPr txBox="1"/>
          <p:nvPr/>
        </p:nvSpPr>
        <p:spPr>
          <a:xfrm>
            <a:off x="3867765" y="3791635"/>
            <a:ext cx="14330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8D0144"/>
                </a:solidFill>
              </a:rPr>
              <a:t>Imaginea</a:t>
            </a:r>
            <a:r>
              <a:rPr lang="en-US" dirty="0">
                <a:solidFill>
                  <a:srgbClr val="8D0144"/>
                </a:solidFill>
              </a:rPr>
              <a:t> </a:t>
            </a:r>
            <a:r>
              <a:rPr lang="en-US" dirty="0" err="1">
                <a:solidFill>
                  <a:srgbClr val="8D0144"/>
                </a:solidFill>
              </a:rPr>
              <a:t>restaurată</a:t>
            </a:r>
            <a:r>
              <a:rPr lang="en-US" dirty="0">
                <a:solidFill>
                  <a:srgbClr val="8D0144"/>
                </a:solidFill>
              </a:rPr>
              <a:t> </a:t>
            </a:r>
            <a:r>
              <a:rPr lang="en-US" dirty="0"/>
              <a:t>are </a:t>
            </a:r>
            <a:r>
              <a:rPr lang="en-US" dirty="0" err="1"/>
              <a:t>negrul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profund</a:t>
            </a:r>
            <a:r>
              <a:rPr lang="en-US" dirty="0"/>
              <a:t>. </a:t>
            </a:r>
            <a:r>
              <a:rPr lang="en-US" dirty="0" err="1"/>
              <a:t>Halourile</a:t>
            </a:r>
            <a:r>
              <a:rPr lang="en-US" dirty="0"/>
              <a:t> de </a:t>
            </a:r>
            <a:r>
              <a:rPr lang="en-US" dirty="0" err="1"/>
              <a:t>ceață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luminilor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reduse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55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48C70-9145-5BE2-01CD-D5FBC2A7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19"/>
          <a:stretch>
            <a:fillRect/>
          </a:stretch>
        </p:blipFill>
        <p:spPr>
          <a:xfrm>
            <a:off x="800100" y="723900"/>
            <a:ext cx="1059180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86D26-E00F-D3E9-B529-CB8748C0FEB9}"/>
              </a:ext>
            </a:extLst>
          </p:cNvPr>
          <p:cNvSpPr txBox="1"/>
          <p:nvPr/>
        </p:nvSpPr>
        <p:spPr>
          <a:xfrm>
            <a:off x="1349829" y="6134100"/>
            <a:ext cx="211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Kernel size=15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1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13DBC-082A-49DD-D09B-E5244258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966F9-7242-97B8-FAC1-64F832BD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6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29414-F470-65C0-1344-0171C382FCAA}"/>
              </a:ext>
            </a:extLst>
          </p:cNvPr>
          <p:cNvSpPr txBox="1"/>
          <p:nvPr/>
        </p:nvSpPr>
        <p:spPr>
          <a:xfrm>
            <a:off x="3048000" y="98323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DA22762-86C8-EC2D-438B-5BFC4E71A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11" y="945106"/>
                <a:ext cx="11926529" cy="5493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1.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Calitatea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 Dehazing-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ului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Rezultat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Restaurare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vizuală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completă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(contrast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extins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,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culori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naturale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Condiții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Optim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ziua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iluminare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uniformă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).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Scenariile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nocturne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necesită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ajustare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fină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2. Analiza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Parametrilor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Kernel Size (Element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Structurant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):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8D0144"/>
                  </a:solidFill>
                  <a:effectLst/>
                  <a:latin typeface="Google Sans Text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Mare (31px):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Uniformizează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zonele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vaste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Risc de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halouri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Mic (15px):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Conservă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detaliile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fine</a:t>
                </a:r>
                <a:r>
                  <a:rPr kumimoji="0" lang="ro-RO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Risc de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artefacte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("blocky").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Transmisia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Minimă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8D014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8D014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en-US" sz="2400" b="1" i="1" dirty="0">
                            <a:solidFill>
                              <a:srgbClr val="8D0144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kumimoji="0" lang="ro-RO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D0144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8D0144"/>
                  </a:solidFill>
                  <a:effectLst/>
                  <a:latin typeface="Google Sans Text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4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Scăzută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(0.5):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Contrast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agresiv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Amplifică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zgomotul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24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Ridicată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(0.85):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Imagine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curată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Ceață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reziduală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3.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Performanță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și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Viitor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Google Sans Text"/>
                  </a:rPr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Eficiență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Viteză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constantă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și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rapidă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(superior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metodelor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Soft Matting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Direcții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Viitoare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8D0144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Integrare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Deep Learning (CNN)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pentru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automatizarea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scenelor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complexe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noapte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/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lumini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atipice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DA22762-86C8-EC2D-438B-5BFC4E71A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611" y="945106"/>
                <a:ext cx="11926529" cy="5493812"/>
              </a:xfrm>
              <a:prstGeom prst="rect">
                <a:avLst/>
              </a:prstGeom>
              <a:blipFill>
                <a:blip r:embed="rId2"/>
                <a:stretch>
                  <a:fillRect l="-818" t="-12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95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5ADF7-9147-7A73-5421-DD71F38190D2}"/>
              </a:ext>
            </a:extLst>
          </p:cNvPr>
          <p:cNvSpPr txBox="1"/>
          <p:nvPr/>
        </p:nvSpPr>
        <p:spPr>
          <a:xfrm>
            <a:off x="704088" y="914400"/>
            <a:ext cx="3799763" cy="147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spc="30" dirty="0" err="1">
                <a:solidFill>
                  <a:srgbClr val="8D0144"/>
                </a:solidFill>
                <a:latin typeface="+mj-lt"/>
                <a:ea typeface="+mj-ea"/>
                <a:cs typeface="+mj-cs"/>
              </a:rPr>
              <a:t>Bibliografie</a:t>
            </a:r>
            <a:endParaRPr lang="en-US" sz="3600" cap="all" spc="30" dirty="0">
              <a:solidFill>
                <a:srgbClr val="8D0144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0294EA-85D4-BD1E-82AD-FC0050FD9657}"/>
              </a:ext>
            </a:extLst>
          </p:cNvPr>
          <p:cNvSpPr txBox="1"/>
          <p:nvPr/>
        </p:nvSpPr>
        <p:spPr>
          <a:xfrm>
            <a:off x="704088" y="2387600"/>
            <a:ext cx="3799763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[1] Salazar-Colores, S. et al. (2018). A Fast Image Dehazing Algorithm Using Morphological Reconstruction. IEEE Trans. Image Processing, 28(5), 2357–2366.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[2] Gonzalez, R. C., Woods, R. E., &amp; Eddins, S. L. (2010). Digital Image Processing Using MATLAB. Pearson Education.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[3] He, K., Sun, J., &amp; Tang, X. (2009). Single Image Haze Removal Using Dark Channel Prior. IEEE TPAMI, 33(12), 2341–2353.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[4] Ancuti, C. O., &amp; De Vleeschouwer, C. (2013). Fast Semi-Inverse Dehazing Method for Contrast Enhancement. IEEE ICIP.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>
                <a:effectLst/>
              </a:rPr>
              <a:t>[5] Fattal, R. (2014). Dehazing Using Color-Lines. ACM Trans. Graphics, 34(1), 13.</a:t>
            </a:r>
          </a:p>
        </p:txBody>
      </p:sp>
      <p:pic>
        <p:nvPicPr>
          <p:cNvPr id="5" name="Picture 4" descr="A snow covered stadium at night&#10;&#10;AI-generated content may be incorrect.">
            <a:extLst>
              <a:ext uri="{FF2B5EF4-FFF2-40B4-BE49-F238E27FC236}">
                <a16:creationId xmlns:a16="http://schemas.microsoft.com/office/drawing/2014/main" id="{BFD6FB7F-03A1-3A7D-A401-2BD06230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4" b="-1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181E6-B6A8-0B34-474C-6872CC3266A1}"/>
              </a:ext>
            </a:extLst>
          </p:cNvPr>
          <p:cNvSpPr txBox="1"/>
          <p:nvPr/>
        </p:nvSpPr>
        <p:spPr>
          <a:xfrm>
            <a:off x="6696186" y="909637"/>
            <a:ext cx="4800600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i="1" cap="all" spc="30" dirty="0" err="1">
                <a:solidFill>
                  <a:srgbClr val="8D014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Introducere</a:t>
            </a:r>
            <a:endParaRPr lang="en-US" sz="4000" i="1" cap="all" spc="30" dirty="0">
              <a:solidFill>
                <a:srgbClr val="8D0144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997EE-1107-8B5B-0FCB-9BB7AD96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r="28506" b="-2"/>
          <a:stretch>
            <a:fillRect/>
          </a:stretch>
        </p:blipFill>
        <p:spPr bwMode="auto">
          <a:xfrm>
            <a:off x="20" y="10"/>
            <a:ext cx="60441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BEB82D4C-C699-576A-B7E1-5446C674E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775" y="1897527"/>
            <a:ext cx="48006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Ceața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vizibilitatea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contrastul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afectează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sistemele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viziune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(ex: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șoferi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supraveghere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Soluția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Clasică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Channel Prior (DCP) -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eficientă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computațional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Abordarea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Noastră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hibridă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(DCP +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Morfologie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Matematică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echilibru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viteză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8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2149D8-D233-09A2-7246-A0A6DFAEE0C0}"/>
              </a:ext>
            </a:extLst>
          </p:cNvPr>
          <p:cNvSpPr txBox="1"/>
          <p:nvPr/>
        </p:nvSpPr>
        <p:spPr>
          <a:xfrm>
            <a:off x="2517059" y="11107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</a:rPr>
              <a:t>Exemplu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Vizual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F2071-EA28-412A-0ACD-902ECC65CF85}"/>
              </a:ext>
            </a:extLst>
          </p:cNvPr>
          <p:cNvSpPr txBox="1"/>
          <p:nvPr/>
        </p:nvSpPr>
        <p:spPr>
          <a:xfrm>
            <a:off x="609600" y="2322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Imagine </a:t>
            </a:r>
            <a:r>
              <a:rPr lang="fr-FR" dirty="0" err="1"/>
              <a:t>Originală</a:t>
            </a:r>
            <a:r>
              <a:rPr lang="fr-FR" dirty="0"/>
              <a:t> (</a:t>
            </a:r>
            <a:r>
              <a:rPr lang="fr-FR" dirty="0" err="1"/>
              <a:t>cu</a:t>
            </a:r>
            <a:r>
              <a:rPr lang="fr-FR" dirty="0"/>
              <a:t> </a:t>
            </a:r>
            <a:r>
              <a:rPr lang="fr-FR" dirty="0" err="1"/>
              <a:t>ceață</a:t>
            </a:r>
            <a:r>
              <a:rPr lang="fr-FR" dirty="0"/>
              <a:t>, </a:t>
            </a:r>
            <a:r>
              <a:rPr lang="fr-FR" dirty="0" err="1"/>
              <a:t>contrast</a:t>
            </a:r>
            <a:r>
              <a:rPr lang="fr-FR" dirty="0"/>
              <a:t> </a:t>
            </a:r>
            <a:r>
              <a:rPr lang="fr-FR" dirty="0" err="1"/>
              <a:t>scăzut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86BEC-7A9B-B10F-7B07-95805CB25DF5}"/>
              </a:ext>
            </a:extLst>
          </p:cNvPr>
          <p:cNvSpPr txBox="1"/>
          <p:nvPr/>
        </p:nvSpPr>
        <p:spPr>
          <a:xfrm>
            <a:off x="6164826" y="2322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Imagine </a:t>
            </a:r>
            <a:r>
              <a:rPr lang="en-US" dirty="0" err="1"/>
              <a:t>Restaurată</a:t>
            </a:r>
            <a:r>
              <a:rPr lang="en-US" dirty="0"/>
              <a:t> (</a:t>
            </a:r>
            <a:r>
              <a:rPr lang="en-US" dirty="0" err="1"/>
              <a:t>clară</a:t>
            </a:r>
            <a:r>
              <a:rPr lang="en-US" dirty="0"/>
              <a:t>, </a:t>
            </a:r>
            <a:r>
              <a:rPr lang="en-US" dirty="0" err="1"/>
              <a:t>culori</a:t>
            </a:r>
            <a:r>
              <a:rPr lang="en-US" dirty="0"/>
              <a:t> </a:t>
            </a:r>
            <a:r>
              <a:rPr lang="en-US" dirty="0" err="1"/>
              <a:t>naturale</a:t>
            </a:r>
            <a:r>
              <a:rPr lang="en-US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18A07-52EC-5CDF-D883-DD04F12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58" y="2899069"/>
            <a:ext cx="3048425" cy="3124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F3B34-E202-E4F0-46A3-72804A53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71" y="2899069"/>
            <a:ext cx="301984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8DA446-AE6D-ADA0-01A0-FF877597F0A9}"/>
              </a:ext>
            </a:extLst>
          </p:cNvPr>
          <p:cNvSpPr txBox="1"/>
          <p:nvPr/>
        </p:nvSpPr>
        <p:spPr>
          <a:xfrm>
            <a:off x="2998838" y="835431"/>
            <a:ext cx="7669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Cheie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Abordare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Hibridă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0BA30E-90B7-34ED-34EA-572FCD794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48" y="1623579"/>
            <a:ext cx="10943303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1.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Estimarea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Inițială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 (DCP):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8D0144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Utilizăm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Dark Channel Prior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pentru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obține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o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estimare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brută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hărții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transmisie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și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luminii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atmosferice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Oferă o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bază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statistică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solidă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rezultatul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inițial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este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imprecis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("blocky").</a:t>
            </a:r>
            <a:endParaRPr kumimoji="0" lang="ro-RO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2.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Rafinare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Rapidă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 (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Inovația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Proiectului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Google Sans Text"/>
              </a:rPr>
              <a:t>):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06600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Înlocuim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metodele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clasice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lente (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soft matting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 cu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operații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morfologice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Închidere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Deschidere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Avantaj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Netezește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harta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transmisie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instantaneu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păstrând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contururile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obiectelor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ro-RO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3.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Restaurarea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Imaginii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8D0144"/>
                </a:solidFill>
                <a:effectLst/>
                <a:latin typeface="Google Sans Text"/>
              </a:rPr>
              <a:t>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8D0144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Reconstruim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imaginea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finală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fără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ceață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inversând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modelul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optic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fizic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folosind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harta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rafinată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98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0745B-FB69-CB1A-C0A5-34C5CEF7A9E1}"/>
              </a:ext>
            </a:extLst>
          </p:cNvPr>
          <p:cNvSpPr txBox="1"/>
          <p:nvPr/>
        </p:nvSpPr>
        <p:spPr>
          <a:xfrm>
            <a:off x="704088" y="914400"/>
            <a:ext cx="10780776" cy="118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Ecuații</a:t>
            </a:r>
            <a:endParaRPr lang="en-US" sz="4000" cap="all" spc="30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ar on a road with fog&#10;&#10;AI-generated content may be incorrect.">
            <a:extLst>
              <a:ext uri="{FF2B5EF4-FFF2-40B4-BE49-F238E27FC236}">
                <a16:creationId xmlns:a16="http://schemas.microsoft.com/office/drawing/2014/main" id="{8E9C3CB7-6FE2-7CF1-864A-CB9AB8851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9309" b="2"/>
          <a:stretch>
            <a:fillRect/>
          </a:stretch>
        </p:blipFill>
        <p:spPr>
          <a:xfrm>
            <a:off x="92965" y="1995685"/>
            <a:ext cx="5394959" cy="4246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5C1DD30-813D-24E4-ECB6-04DF9D1EC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890" y="533401"/>
                <a:ext cx="6611110" cy="6241023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Formule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principale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Ecuația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imaginii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cu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ceață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Definiția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transmisiei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(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simplificată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):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𝑏𝑔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Formula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restaurare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kumimoji="0" lang="en-US" altLang="en-US" sz="2000" b="0" i="1" u="none" strike="noStrike" cap="none" normalizeH="0" baseline="0" dirty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2000" b="0" i="1" u="none" strike="noStrike" cap="none" normalizeH="0" baseline="0" dirty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Legendă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 (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Explicarea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termenilor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):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– imagine cu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ceață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– imagine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clară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,</a:t>
                </a:r>
                <a:r>
                  <a:rPr kumimoji="0" lang="en-US" altLang="en-US" sz="2000" b="0" i="0" u="none" strike="noStrike" cap="none" normalizeH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restaurată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– lumina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atmosferică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t(x) 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transmisia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estimarea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fundalului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Legea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</a:rPr>
                  <a:t> Beer-Lambert: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Transmisia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depinde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distanță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: 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0" lang="en-US" altLang="en-US" sz="20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2000" b="0" i="1" u="none" strike="noStrike" cap="none" normalizeH="0" baseline="0" dirty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Scopul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: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estimarea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lui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fără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cunoaște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d(x)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effectLst/>
                  </a:rPr>
                  <a:t>sau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effectLst/>
                  </a:rPr>
                  <a:t>.</a:t>
                </a: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5C1DD30-813D-24E4-ECB6-04DF9D1E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890" y="533401"/>
                <a:ext cx="6611110" cy="6241023"/>
              </a:xfrm>
              <a:prstGeom prst="rect">
                <a:avLst/>
              </a:prstGeom>
              <a:blipFill>
                <a:blip r:embed="rId3"/>
                <a:stretch>
                  <a:fillRect l="-830" t="-58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6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95D24-F199-29F1-ACC2-8FCC0F55DB0C}"/>
              </a:ext>
            </a:extLst>
          </p:cNvPr>
          <p:cNvSpPr txBox="1"/>
          <p:nvPr/>
        </p:nvSpPr>
        <p:spPr>
          <a:xfrm>
            <a:off x="704088" y="914400"/>
            <a:ext cx="10780776" cy="6194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Canalul</a:t>
            </a:r>
            <a:r>
              <a:rPr lang="en-US" sz="2800" cap="all" spc="3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Întunecat</a:t>
            </a:r>
            <a:r>
              <a:rPr lang="en-US" sz="2800" cap="all" spc="3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(Dark Channel Prior - DCP)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A53AE91-4087-ED5C-3D61-9C5C9624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38" y="2389770"/>
            <a:ext cx="4772196" cy="306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93C58B0-676F-616F-1EEB-B51925055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736" y="1533830"/>
                <a:ext cx="6922695" cy="487090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Ctr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Ipoteza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Fundamentală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9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majoritatea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zonelor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unei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imagini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clare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fără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cu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excepția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cerului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cel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puțin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 canal de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culoare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are o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intensitate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foarte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scăzută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apropiată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zero.</a:t>
                </a:r>
                <a:endParaRPr kumimoji="0" lang="ro-RO" altLang="en-US" sz="29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endParaRPr kumimoji="0" lang="en-US" altLang="en-US" sz="29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Definiție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Matematică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9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Canalul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întunecat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obține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aplicând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filtru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minim:</a:t>
                </a:r>
              </a:p>
              <a:p>
                <a:pPr lvl="0" indent="-228600" fontAlgn="base"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𝑑𝑎𝑟𝑘</m:t>
                        </m:r>
                      </m:sub>
                    </m:sSub>
                    <m:d>
                      <m:dPr>
                        <m:ctrlP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900" b="0" i="1" u="none" strike="noStrike" cap="none" normalizeH="0" baseline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en-US" sz="29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en-US" sz="2900" b="0" i="0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en-US" sz="29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kumimoji="0" lang="en-US" altLang="en-US" sz="29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0" lang="en-US" altLang="en-US" sz="2900" b="0" i="0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kumimoji="0" lang="en-US" altLang="en-US" sz="29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29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ctrlPr>
                              <a:rPr kumimoji="0" lang="en-US" altLang="en-US" sz="29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0" lang="en-US" altLang="en-US" sz="29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0" lang="en-US" altLang="en-US" sz="29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29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0" lang="en-US" altLang="en-US" sz="29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kumimoji="0" lang="en-US" altLang="en-US" sz="29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lit/>
                                      </m:rP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{</m:t>
                                    </m:r>
                                    <m: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  <m: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  <m: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  <m:r>
                                      <m:rPr>
                                        <m:lit/>
                                      </m:rPr>
                                      <a:rPr kumimoji="0" lang="en-US" altLang="en-US" sz="2900" b="0" i="1" u="none" strike="noStrike" cap="none" normalizeH="0" baseline="0" dirty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}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kumimoji="0" lang="en-US" altLang="en-US" sz="2900" b="0" i="1" u="none" strike="noStrike" cap="none" normalizeH="0" baseline="0" dirty="0" err="1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en-US" sz="2900" b="0" i="1" u="none" strike="noStrike" cap="none" normalizeH="0" baseline="0" dirty="0" err="1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kumimoji="0" lang="en-US" altLang="en-US" sz="2900" b="0" i="1" u="none" strike="noStrike" cap="none" normalizeH="0" baseline="0" dirty="0" err="1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</m:e>
                            </m:func>
                            <m:d>
                              <m:dPr>
                                <m:ctrlPr>
                                  <a:rPr kumimoji="0" lang="en-US" altLang="en-US" sz="2900" b="0" i="1" u="none" strike="noStrike" cap="none" normalizeH="0" baseline="0" dirty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2900" b="0" i="1" u="none" strike="noStrike" cap="none" normalizeH="0" baseline="0" dirty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kumimoji="0" lang="ro-RO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o-RO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</a:t>
                </a:r>
                <a:r>
                  <a:rPr kumimoji="0" lang="en-US" altLang="en-US" sz="2900" b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29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o-RO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este o fereastră locală (patch) centrată pe pixelul x</a:t>
                </a:r>
              </a:p>
              <a:p>
                <a:pPr lvl="0" fontAlgn="base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ro-RO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kumimoji="0" lang="en-US" altLang="en-US" sz="29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Detectarea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Ceții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9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Imagini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fără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ceață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en-US" sz="29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𝑑𝑎𝑟𝑘</m:t>
                        </m:r>
                      </m:sub>
                    </m:sSub>
                    <m:r>
                      <a:rPr kumimoji="0" lang="en-US" altLang="en-US" sz="2900" b="0" i="1" u="none" strike="noStrike" cap="none" normalizeH="0" baseline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sunt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negre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Imagini</a:t>
                </a:r>
                <a:r>
                  <a:rPr kumimoji="0" lang="en-US" altLang="en-US" sz="29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 </a:t>
                </a:r>
                <a:r>
                  <a:rPr kumimoji="0" lang="en-US" altLang="en-US" sz="29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ceață</a:t>
                </a:r>
                <a14:m>
                  <m:oMath xmlns:m="http://schemas.openxmlformats.org/officeDocument/2006/math">
                    <m:r>
                      <a:rPr kumimoji="0" lang="en-US" altLang="en-US" sz="2900" b="1" i="1" u="none" strike="noStrike" cap="none" normalizeH="0" baseline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kumimoji="0" lang="en-US" altLang="en-US" sz="29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9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en-US" sz="2900" b="0" i="1" u="none" strike="noStrike" cap="none" normalizeH="0" baseline="0" dirty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𝑑𝑎𝑟𝑘</m:t>
                        </m:r>
                      </m:sub>
                    </m:sSub>
                  </m:oMath>
                </a14:m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valori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ridicate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(zone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luminoase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deoarece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ceața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adaugă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lumină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albă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scenă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("</a:t>
                </a:r>
                <a:r>
                  <a:rPr kumimoji="0" lang="en-US" altLang="en-US" sz="29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airlight</a:t>
                </a:r>
                <a:r>
                  <a:rPr kumimoji="0" lang="en-US" altLang="en-US" sz="2900" b="0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").</a:t>
                </a:r>
              </a:p>
              <a:p>
                <a:pPr marL="0" marR="0" lvl="0" indent="-22860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14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93C58B0-676F-616F-1EEB-B51925055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6736" y="1533830"/>
                <a:ext cx="6922695" cy="4870900"/>
              </a:xfrm>
              <a:prstGeom prst="rect">
                <a:avLst/>
              </a:prstGeom>
              <a:blipFill>
                <a:blip r:embed="rId3"/>
                <a:stretch>
                  <a:fillRect l="-969" t="-200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91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0392EC-C354-2C6F-EF82-4F06714F8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088" y="914400"/>
                <a:ext cx="10780776" cy="696973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fontAlgn="base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all" spc="30" normalizeH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Estimarea </a:t>
                </a:r>
                <a:r>
                  <a:rPr kumimoji="0" lang="en-US" altLang="en-US" sz="2800" b="0" i="0" u="none" strike="noStrike" cap="all" spc="30" normalizeH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Transmisiei</a:t>
                </a:r>
                <a:r>
                  <a:rPr kumimoji="0" lang="en-US" altLang="en-US" sz="2800" b="0" i="0" u="none" strike="noStrike" cap="all" spc="30" normalizeH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800" b="0" i="0" u="none" strike="noStrike" cap="all" spc="30" normalizeH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Inițiale</a:t>
                </a:r>
                <a:r>
                  <a:rPr kumimoji="0" lang="en-US" altLang="en-US" sz="2800" b="0" i="0" u="none" strike="noStrike" cap="all" spc="30" normalizeH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all" spc="30" normalizeH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all" spc="30" normalizeH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800" b="0" i="1" u="none" strike="noStrike" cap="all" spc="30" normalizeH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en-US" sz="2800" b="0" i="0" u="none" strike="noStrike" cap="all" spc="30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0392EC-C354-2C6F-EF82-4F06714F8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088" y="914400"/>
                <a:ext cx="10780776" cy="696973"/>
              </a:xfrm>
              <a:prstGeom prst="rect">
                <a:avLst/>
              </a:prstGeom>
              <a:blipFill>
                <a:blip r:embed="rId2"/>
                <a:stretch>
                  <a:fillRect l="-1188" t="-8772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1BD9E2-B82E-3C2C-6810-FBABAA5E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70" y="1638301"/>
            <a:ext cx="5035001" cy="3071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39891DC-036C-8FDB-2138-C854681DD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96" y="1601144"/>
                <a:ext cx="6091085" cy="47823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de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Pornind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la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canalul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întunecat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inițială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calculează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astfel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en-US" sz="20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en-US" sz="20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kumimoji="0" lang="en-US" altLang="en-US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0" lang="en-US" altLang="en-US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en-US" sz="2000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dirty="0" err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kumimoji="0" lang="ro-RO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Explicarea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termenilor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o-RO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ro-RO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canalul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culoare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0" lang="en-US" altLang="en-US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Lumina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atmosferică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canalul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Fereastra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(omega)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Factor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păstrare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realismului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0.95), care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menține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din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pentru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percepția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adâncimii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("aerial perspective").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39891DC-036C-8FDB-2138-C854681DD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96" y="1601144"/>
                <a:ext cx="6091085" cy="4782335"/>
              </a:xfrm>
              <a:prstGeom prst="rect">
                <a:avLst/>
              </a:prstGeom>
              <a:blipFill>
                <a:blip r:embed="rId4"/>
                <a:stretch>
                  <a:fillRect l="-1101" t="-5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47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E393E8-4934-4508-A468-609E2BA9A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857" y="245967"/>
                <a:ext cx="6331974" cy="491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panose="020B0604020202020204" pitchFamily="34" charset="0"/>
                  </a:rPr>
                  <a:t>Rafinarea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panose="020B0604020202020204" pitchFamily="34" charset="0"/>
                  </a:rPr>
                  <a:t>Morfologică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𝑟𝑒𝑓𝑖𝑛𝑒𝑑</m:t>
                        </m:r>
                      </m:sub>
                    </m:sSub>
                  </m:oMath>
                </a14:m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E393E8-4934-4508-A468-609E2BA9A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7857" y="245967"/>
                <a:ext cx="6331974" cy="491288"/>
              </a:xfrm>
              <a:prstGeom prst="rect">
                <a:avLst/>
              </a:prstGeom>
              <a:blipFill>
                <a:blip r:embed="rId2"/>
                <a:stretch>
                  <a:fillRect l="-1540" t="-8642" b="-22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ECD02A-C9E3-FDBF-926B-84F11422E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03" y="917193"/>
                <a:ext cx="11336594" cy="3177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Scop: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Corectarea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hărții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care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conține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artefacte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("blocky").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Pasul A -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Închidere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(Closing):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aplică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operația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închidere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morfologică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pentru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găurile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din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obiecte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Closing</m:t>
                      </m:r>
                      <m:d>
                        <m:d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en-US" sz="20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kernel</m:t>
                          </m:r>
                        </m:e>
                      </m:d>
                    </m:oMath>
                  </m:oMathPara>
                </a14:m>
                <a:endParaRPr kumimoji="0" lang="ro-RO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o-RO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Pasul B -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Deschidere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(Opening):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aplică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deschiderea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rezultatul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pentru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zgomotul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petele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albe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𝑟𝑒𝑓𝑖𝑛𝑒𝑑</m:t>
                          </m:r>
                        </m:sub>
                      </m:sSub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Opening</m:t>
                      </m:r>
                      <m:d>
                        <m:d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en-US" sz="20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kernel</m:t>
                          </m:r>
                        </m:e>
                      </m:d>
                    </m:oMath>
                  </m:oMathPara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Rezultat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Harta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transmisie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notată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𝒓𝒆𝒇𝒊𝒏𝒆𝒅</m:t>
                        </m:r>
                      </m:sub>
                    </m:sSub>
                  </m:oMath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ECD02A-C9E3-FDBF-926B-84F11422E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7703" y="917193"/>
                <a:ext cx="11336594" cy="3177665"/>
              </a:xfrm>
              <a:prstGeom prst="rect">
                <a:avLst/>
              </a:prstGeom>
              <a:blipFill>
                <a:blip r:embed="rId3"/>
                <a:stretch>
                  <a:fillRect l="-430" t="-1916" b="-19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589AF73-4E6A-A276-C540-7EE86CFF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4796"/>
            <a:ext cx="12192000" cy="23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5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90B57-15DE-726C-B92D-3B3A98BD7774}"/>
              </a:ext>
            </a:extLst>
          </p:cNvPr>
          <p:cNvSpPr txBox="1"/>
          <p:nvPr/>
        </p:nvSpPr>
        <p:spPr>
          <a:xfrm>
            <a:off x="705612" y="455189"/>
            <a:ext cx="10780776" cy="118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Restaurarea</a:t>
            </a:r>
            <a:r>
              <a:rPr lang="en-US" sz="2800" cap="all" spc="3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Finală</a:t>
            </a:r>
            <a:r>
              <a:rPr lang="en-US" sz="2800" cap="all" spc="3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 </a:t>
            </a:r>
            <a:r>
              <a:rPr lang="en-US" sz="2800" cap="all" spc="30" dirty="0" err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Imaginii</a:t>
            </a:r>
            <a:endParaRPr lang="en-US" sz="2800" cap="all" spc="30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82956F68-32CA-A5B5-9B07-5BDB34204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14" y="1045294"/>
                <a:ext cx="11985171" cy="32230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de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Restaurare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obține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inversarea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modelului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optic: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en-US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func>
                            <m:funcPr>
                              <m:ctrlPr>
                                <a:rPr kumimoji="0" lang="en-US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en-US" sz="20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en-US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𝑟𝑒𝑓𝑖𝑛𝑒𝑑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0" lang="en-US" altLang="en-US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en-US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Critici</a:t>
                </a: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𝒓𝒆𝒇𝒊𝒏𝒆𝒅</m:t>
                        </m:r>
                      </m:sub>
                    </m:sSub>
                    <m:d>
                      <m:dPr>
                        <m:ctrlP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Harta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transmisie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netezită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pasul anterior.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Pragul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minim de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transmisie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valoare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tipică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0.85).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Rolul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0" lang="en-US" altLang="en-US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Previne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împărțirea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zero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și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amplificarea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excesivă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zgomotului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în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zonele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ceață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densă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𝑟𝑒𝑓𝑖𝑛𝑒𝑑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82956F68-32CA-A5B5-9B07-5BDB34204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414" y="1045294"/>
                <a:ext cx="11985171" cy="3223098"/>
              </a:xfrm>
              <a:prstGeom prst="rect">
                <a:avLst/>
              </a:prstGeom>
              <a:blipFill>
                <a:blip r:embed="rId2"/>
                <a:stretch>
                  <a:fillRect l="-560" t="-20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34657C-A9D0-7DEC-7C62-08EBF2C0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3946003"/>
            <a:ext cx="8142514" cy="29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063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1238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Calisto MT</vt:lpstr>
      <vt:lpstr>Cambria Math</vt:lpstr>
      <vt:lpstr>Google Sans Text</vt:lpstr>
      <vt:lpstr>Neue Haas Grotesk Text Pro</vt:lpstr>
      <vt:lpstr>Times New Roman</vt:lpstr>
      <vt:lpstr>Univers Condensed</vt:lpstr>
      <vt:lpstr>ChronicleVTI</vt:lpstr>
      <vt:lpstr> Eliminarea ceții din imagini prin morfologie matematică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Claudia Angela Jakab</dc:creator>
  <cp:lastModifiedBy>Claudia Angela Jakab</cp:lastModifiedBy>
  <cp:revision>7</cp:revision>
  <dcterms:created xsi:type="dcterms:W3CDTF">2025-12-07T13:28:51Z</dcterms:created>
  <dcterms:modified xsi:type="dcterms:W3CDTF">2025-12-09T21:08:46Z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2025-12-07T17:05:08Z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20a61830-7375-4895-b1db-adcb875c3a5a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10, 3, 0, 1</vt:lpwstr>
  </property>
</Properties>
</file>